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2" d="100"/>
          <a:sy n="112" d="100"/>
        </p:scale>
        <p:origin x="3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oakye" userId="b658ec02-766d-463e-a5c7-1a29a2d8d3a0" providerId="ADAL" clId="{9BD475D4-AE28-472E-801F-B990BCE82B69}"/>
    <pc:docChg chg="modSld">
      <pc:chgData name="Ashley Boakye" userId="b658ec02-766d-463e-a5c7-1a29a2d8d3a0" providerId="ADAL" clId="{9BD475D4-AE28-472E-801F-B990BCE82B69}" dt="2025-07-29T12:55:41.985" v="17" actId="20577"/>
      <pc:docMkLst>
        <pc:docMk/>
      </pc:docMkLst>
      <pc:sldChg chg="modSp mod">
        <pc:chgData name="Ashley Boakye" userId="b658ec02-766d-463e-a5c7-1a29a2d8d3a0" providerId="ADAL" clId="{9BD475D4-AE28-472E-801F-B990BCE82B69}" dt="2025-07-29T12:52:18.656" v="3" actId="20577"/>
        <pc:sldMkLst>
          <pc:docMk/>
          <pc:sldMk cId="3418042107" sldId="256"/>
        </pc:sldMkLst>
        <pc:spChg chg="mod">
          <ac:chgData name="Ashley Boakye" userId="b658ec02-766d-463e-a5c7-1a29a2d8d3a0" providerId="ADAL" clId="{9BD475D4-AE28-472E-801F-B990BCE82B69}" dt="2025-07-29T12:52:18.656" v="3" actId="20577"/>
          <ac:spMkLst>
            <pc:docMk/>
            <pc:sldMk cId="3418042107" sldId="256"/>
            <ac:spMk id="2" creationId="{00000000-0000-0000-0000-000000000000}"/>
          </ac:spMkLst>
        </pc:spChg>
      </pc:sldChg>
      <pc:sldChg chg="modSp mod">
        <pc:chgData name="Ashley Boakye" userId="b658ec02-766d-463e-a5c7-1a29a2d8d3a0" providerId="ADAL" clId="{9BD475D4-AE28-472E-801F-B990BCE82B69}" dt="2025-07-29T12:55:14.538" v="7" actId="20577"/>
        <pc:sldMkLst>
          <pc:docMk/>
          <pc:sldMk cId="3834477299" sldId="281"/>
        </pc:sldMkLst>
        <pc:spChg chg="mod">
          <ac:chgData name="Ashley Boakye" userId="b658ec02-766d-463e-a5c7-1a29a2d8d3a0" providerId="ADAL" clId="{9BD475D4-AE28-472E-801F-B990BCE82B69}" dt="2025-07-29T12:55:14.538" v="7" actId="20577"/>
          <ac:spMkLst>
            <pc:docMk/>
            <pc:sldMk cId="3834477299" sldId="281"/>
            <ac:spMk id="3" creationId="{00000000-0000-0000-0000-000000000000}"/>
          </ac:spMkLst>
        </pc:spChg>
      </pc:sldChg>
      <pc:sldChg chg="modSp mod">
        <pc:chgData name="Ashley Boakye" userId="b658ec02-766d-463e-a5c7-1a29a2d8d3a0" providerId="ADAL" clId="{9BD475D4-AE28-472E-801F-B990BCE82B69}" dt="2025-07-29T12:55:41.985" v="17" actId="20577"/>
        <pc:sldMkLst>
          <pc:docMk/>
          <pc:sldMk cId="1184231555" sldId="282"/>
        </pc:sldMkLst>
        <pc:spChg chg="mod">
          <ac:chgData name="Ashley Boakye" userId="b658ec02-766d-463e-a5c7-1a29a2d8d3a0" providerId="ADAL" clId="{9BD475D4-AE28-472E-801F-B990BCE82B69}" dt="2025-07-29T12:55:41.985" v="17" actId="20577"/>
          <ac:spMkLst>
            <pc:docMk/>
            <pc:sldMk cId="1184231555" sldId="28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7/29/2025</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transition spd="slow">
    <p:push dir="u"/>
  </p:transition>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7/29/2025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7/29/2025</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7/29/2025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7/29/2025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7/29/2025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transition spd="slow">
    <p:push dir="u"/>
  </p:transition>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7/29/2025</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transition spd="slow">
    <p:push dir="u"/>
  </p:transition>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7/29/2025</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7/29/2025</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hristy@miziwebiik.com" TargetMode="External"/><Relationship Id="rId2" Type="http://schemas.openxmlformats.org/officeDocument/2006/relationships/hyperlink" Target="mailto:ashley@miziwebiik.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Call for Proposals</a:t>
            </a:r>
            <a:br>
              <a:rPr lang="en-US" dirty="0">
                <a:latin typeface="Arial Black" panose="020B0A04020102020204" pitchFamily="34" charset="0"/>
              </a:rPr>
            </a:br>
            <a:r>
              <a:rPr lang="en-US" dirty="0">
                <a:latin typeface="Arial Black" panose="020B0A04020102020204" pitchFamily="34" charset="0"/>
              </a:rPr>
              <a:t>2026-2027</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8789157" y="4945377"/>
            <a:ext cx="3364031" cy="1037760"/>
          </a:xfrm>
        </p:spPr>
        <p:txBody>
          <a:bodyPr>
            <a:normAutofit fontScale="70000" lnSpcReduction="20000"/>
          </a:bodyPr>
          <a:lstStyle/>
          <a:p>
            <a:r>
              <a:rPr lang="en-US" sz="2400" b="1" dirty="0">
                <a:latin typeface="Arial" panose="020B0604020202020204" pitchFamily="34" charset="0"/>
                <a:cs typeface="Arial" panose="020B0604020202020204" pitchFamily="34" charset="0"/>
              </a:rPr>
              <a:t>Miziwe Biik</a:t>
            </a:r>
          </a:p>
          <a:p>
            <a:r>
              <a:rPr lang="en-US" dirty="0">
                <a:latin typeface="Arial" panose="020B0604020202020204" pitchFamily="34" charset="0"/>
                <a:cs typeface="Arial" panose="020B0604020202020204" pitchFamily="34" charset="0"/>
              </a:rPr>
              <a:t>Aboriginal Employment and Training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398" y="4842325"/>
            <a:ext cx="1087555" cy="993538"/>
          </a:xfrm>
          <a:prstGeom prst="rect">
            <a:avLst/>
          </a:prstGeom>
        </p:spPr>
      </p:pic>
    </p:spTree>
    <p:extLst>
      <p:ext uri="{BB962C8B-B14F-4D97-AF65-F5344CB8AC3E}">
        <p14:creationId xmlns:p14="http://schemas.microsoft.com/office/powerpoint/2010/main" val="341804210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ISET Priorities</a:t>
            </a:r>
          </a:p>
        </p:txBody>
      </p:sp>
      <p:sp>
        <p:nvSpPr>
          <p:cNvPr id="3" name="Content Placeholder 2"/>
          <p:cNvSpPr>
            <a:spLocks noGrp="1"/>
          </p:cNvSpPr>
          <p:nvPr>
            <p:ph idx="1"/>
          </p:nvPr>
        </p:nvSpPr>
        <p:spPr/>
        <p:txBody>
          <a:bodyPr>
            <a:normAutofit fontScale="92500" lnSpcReduction="10000"/>
          </a:bodyPr>
          <a:lstStyle/>
          <a:p>
            <a:pPr marL="0" indent="0">
              <a:buNone/>
            </a:pPr>
            <a:r>
              <a:rPr lang="en-CA" b="1" dirty="0"/>
              <a:t>5. Economic Development: Self-Employment:</a:t>
            </a:r>
          </a:p>
          <a:p>
            <a:pPr marL="0" indent="0">
              <a:buNone/>
            </a:pPr>
            <a:r>
              <a:rPr lang="en-CA" dirty="0"/>
              <a:t>Provide access to Indigenous entrepreneurs to succeed economically by establishing and operating a viable business. Programs and services will assist entrepreneurs in business planning, registration and licensing, financials, marketing/ branding and websites.</a:t>
            </a:r>
          </a:p>
          <a:p>
            <a:pPr marL="0" indent="0">
              <a:buNone/>
            </a:pPr>
            <a:endParaRPr lang="en-CA" b="1" dirty="0"/>
          </a:p>
          <a:p>
            <a:pPr marL="0" indent="0">
              <a:buNone/>
            </a:pPr>
            <a:r>
              <a:rPr lang="en-CA" b="1" dirty="0"/>
              <a:t>6. Literacy, Numeracy, and Basic Skills:</a:t>
            </a:r>
          </a:p>
          <a:p>
            <a:pPr marL="0" indent="0">
              <a:buNone/>
            </a:pPr>
            <a:r>
              <a:rPr lang="en-CA" dirty="0"/>
              <a:t>Skills enhancements, academic upgrading and training for individuals which will allow increased employability. Purchase of Training, Stay In School Initiative, and Employment Assistance and Support  Measures apply.</a:t>
            </a:r>
          </a:p>
        </p:txBody>
      </p:sp>
    </p:spTree>
    <p:extLst>
      <p:ext uri="{BB962C8B-B14F-4D97-AF65-F5344CB8AC3E}">
        <p14:creationId xmlns:p14="http://schemas.microsoft.com/office/powerpoint/2010/main" val="39292688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Additional Programs</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Job Creation Partnership: </a:t>
            </a:r>
            <a:r>
              <a:rPr lang="en-US" dirty="0">
                <a:latin typeface="Arial" panose="020B0604020202020204" pitchFamily="34" charset="0"/>
                <a:cs typeface="Arial" panose="020B0604020202020204" pitchFamily="34" charset="0"/>
              </a:rPr>
              <a:t>To provide opportunities for unemployed workers to maintain and develop skills in order to enter or re-enter the workforce. Eligible coordinators include businesses, organizations, public health and educational institutions, municipal and provincial governments.</a:t>
            </a:r>
          </a:p>
          <a:p>
            <a:pPr marL="0" indent="0">
              <a:buNone/>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latin typeface="Arial" panose="020B0604020202020204" pitchFamily="34" charset="0"/>
                <a:cs typeface="Arial" panose="020B0604020202020204" pitchFamily="34" charset="0"/>
              </a:rPr>
              <a:t>Local Labour Market Partnerships: </a:t>
            </a:r>
            <a:r>
              <a:rPr lang="en-US" dirty="0">
                <a:latin typeface="Arial" panose="020B0604020202020204" pitchFamily="34" charset="0"/>
                <a:cs typeface="Arial" panose="020B0604020202020204" pitchFamily="34" charset="0"/>
              </a:rPr>
              <a:t>To encourage communities to take responsibility for their own employment and training related needs by building on the capacities and strengths of the organization and relationships that already exist in the community. Objectives include enhancing community networking, decision making, increase available labour market information and better utilize financial and human resources.</a:t>
            </a:r>
          </a:p>
          <a:p>
            <a:pPr>
              <a:buFont typeface="Arial" panose="020B0604020202020204" pitchFamily="34" charset="0"/>
              <a:buChar char="•"/>
            </a:pPr>
            <a:endParaRPr lang="en-CA" dirty="0"/>
          </a:p>
        </p:txBody>
      </p:sp>
    </p:spTree>
    <p:extLst>
      <p:ext uri="{BB962C8B-B14F-4D97-AF65-F5344CB8AC3E}">
        <p14:creationId xmlns:p14="http://schemas.microsoft.com/office/powerpoint/2010/main" val="37888091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Considerations</a:t>
            </a:r>
          </a:p>
        </p:txBody>
      </p:sp>
      <p:sp>
        <p:nvSpPr>
          <p:cNvPr id="3" name="Content Placeholder 2"/>
          <p:cNvSpPr>
            <a:spLocks noGrp="1"/>
          </p:cNvSpPr>
          <p:nvPr>
            <p:ph idx="1"/>
          </p:nvPr>
        </p:nvSpPr>
        <p:spPr>
          <a:xfrm>
            <a:off x="2933700" y="2438399"/>
            <a:ext cx="8770571" cy="4198883"/>
          </a:xfrm>
        </p:spPr>
        <p:txBody>
          <a:bodyPr>
            <a:normAutofit lnSpcReduction="10000"/>
          </a:bodyPr>
          <a:lstStyle/>
          <a:p>
            <a:pPr marL="285750" lvl="0" indent="-285750">
              <a:buFont typeface="Arial" pitchFamily="34" charset="0"/>
              <a:buChar char="•"/>
            </a:pPr>
            <a:r>
              <a:rPr lang="en-US" dirty="0">
                <a:latin typeface="Arial" panose="020B0604020202020204" pitchFamily="34" charset="0"/>
                <a:cs typeface="Arial" panose="020B0604020202020204" pitchFamily="34" charset="0"/>
              </a:rPr>
              <a:t>Programs that provide life-skills, upgrading, literacy, and culture-based training, computer training at all levels</a:t>
            </a:r>
          </a:p>
          <a:p>
            <a:pPr marL="285750" lvl="0" indent="-285750">
              <a:buFont typeface="Arial" pitchFamily="34" charset="0"/>
              <a:buChar char="•"/>
            </a:pPr>
            <a:r>
              <a:rPr lang="en-US" dirty="0">
                <a:latin typeface="Arial" panose="020B0604020202020204" pitchFamily="34" charset="0"/>
                <a:cs typeface="Arial" panose="020B0604020202020204" pitchFamily="34" charset="0"/>
              </a:rPr>
              <a:t>Programs that include accredited training to increase the ability of the participant to compete in the workforce</a:t>
            </a:r>
          </a:p>
          <a:p>
            <a:pPr marL="285750" lvl="0" indent="-285750">
              <a:buFont typeface="Arial" pitchFamily="34" charset="0"/>
              <a:buChar char="•"/>
            </a:pPr>
            <a:r>
              <a:rPr lang="en-US" dirty="0">
                <a:latin typeface="Arial" panose="020B0604020202020204" pitchFamily="34" charset="0"/>
                <a:cs typeface="Arial" panose="020B0604020202020204" pitchFamily="34" charset="0"/>
              </a:rPr>
              <a:t>Programs based on co-op and apprenticeship training. These programs should provide real work experience and first-hand knowledge of the skills required to succeed</a:t>
            </a:r>
          </a:p>
          <a:p>
            <a:pPr marL="285750" lvl="0" indent="-285750">
              <a:buFont typeface="Arial" pitchFamily="34" charset="0"/>
              <a:buChar char="•"/>
            </a:pPr>
            <a:r>
              <a:rPr lang="en-US" dirty="0">
                <a:latin typeface="Arial" panose="020B0604020202020204" pitchFamily="34" charset="0"/>
                <a:cs typeface="Arial" panose="020B0604020202020204" pitchFamily="34" charset="0"/>
              </a:rPr>
              <a:t>Programs that provide intermediate to advanced skills in emerging markets such as communications and technology</a:t>
            </a:r>
          </a:p>
          <a:p>
            <a:pPr marL="285750" lvl="0" indent="-285750">
              <a:buFont typeface="Arial" pitchFamily="34" charset="0"/>
              <a:buChar char="•"/>
            </a:pPr>
            <a:r>
              <a:rPr lang="en-US" dirty="0">
                <a:latin typeface="Arial" panose="020B0604020202020204" pitchFamily="34" charset="0"/>
                <a:cs typeface="Arial" panose="020B0604020202020204" pitchFamily="34" charset="0"/>
              </a:rPr>
              <a:t>Programs that include job shadowing to provide participants with hands-on experience</a:t>
            </a:r>
          </a:p>
          <a:p>
            <a:pPr marL="285750" lvl="0" indent="-285750">
              <a:buFont typeface="Arial" pitchFamily="34" charset="0"/>
              <a:buChar char="•"/>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CA" dirty="0"/>
          </a:p>
        </p:txBody>
      </p:sp>
    </p:spTree>
    <p:extLst>
      <p:ext uri="{BB962C8B-B14F-4D97-AF65-F5344CB8AC3E}">
        <p14:creationId xmlns:p14="http://schemas.microsoft.com/office/powerpoint/2010/main" val="334040203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000" b="1" dirty="0"/>
              <a:t>Proposals will be given consideration based on the history of meeting</a:t>
            </a:r>
            <a:br>
              <a:rPr lang="en-CA" sz="3000" b="1" dirty="0"/>
            </a:br>
            <a:r>
              <a:rPr lang="en-CA" sz="3000" b="1" dirty="0"/>
              <a:t>Miziwe Biik project requirements.</a:t>
            </a:r>
            <a:endParaRPr lang="en-CA" sz="3000" dirty="0"/>
          </a:p>
        </p:txBody>
      </p:sp>
      <p:sp>
        <p:nvSpPr>
          <p:cNvPr id="3" name="Content Placeholder 2"/>
          <p:cNvSpPr>
            <a:spLocks noGrp="1"/>
          </p:cNvSpPr>
          <p:nvPr>
            <p:ph idx="1"/>
          </p:nvPr>
        </p:nvSpPr>
        <p:spPr/>
        <p:txBody>
          <a:bodyPr/>
          <a:lstStyle/>
          <a:p>
            <a:pPr marL="0" indent="0">
              <a:buNone/>
            </a:pPr>
            <a:r>
              <a:rPr lang="en-CA" b="1" dirty="0"/>
              <a:t>These requirements include:</a:t>
            </a:r>
            <a:endParaRPr lang="en-CA" dirty="0"/>
          </a:p>
          <a:p>
            <a:pPr marL="342900" indent="-342900">
              <a:buFont typeface="Arial" panose="020B0604020202020204" pitchFamily="34" charset="0"/>
              <a:buChar char="•"/>
            </a:pPr>
            <a:r>
              <a:rPr lang="en-CA" dirty="0"/>
              <a:t>Timely submission of monthly claim forms, participant information forms, participant changes</a:t>
            </a:r>
          </a:p>
          <a:p>
            <a:pPr marL="342900" indent="-342900">
              <a:buFont typeface="Arial" panose="020B0604020202020204" pitchFamily="34" charset="0"/>
              <a:buChar char="•"/>
            </a:pPr>
            <a:r>
              <a:rPr lang="en-CA" dirty="0"/>
              <a:t>Financial procedures accountability</a:t>
            </a:r>
          </a:p>
          <a:p>
            <a:pPr marL="342900" indent="-342900">
              <a:buFont typeface="Arial" panose="020B0604020202020204" pitchFamily="34" charset="0"/>
              <a:buChar char="•"/>
            </a:pPr>
            <a:r>
              <a:rPr lang="en-CA" dirty="0"/>
              <a:t>Prior registration of participants is required</a:t>
            </a:r>
          </a:p>
          <a:p>
            <a:pPr marL="342900" indent="-342900">
              <a:buFont typeface="Arial" panose="020B0604020202020204" pitchFamily="34" charset="0"/>
              <a:buChar char="•"/>
            </a:pPr>
            <a:r>
              <a:rPr lang="en-CA" dirty="0"/>
              <a:t>Follow-up of participants after the completion of training; For example: Is the participant employed?</a:t>
            </a:r>
          </a:p>
        </p:txBody>
      </p:sp>
    </p:spTree>
    <p:extLst>
      <p:ext uri="{BB962C8B-B14F-4D97-AF65-F5344CB8AC3E}">
        <p14:creationId xmlns:p14="http://schemas.microsoft.com/office/powerpoint/2010/main" val="158558649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Criteria</a:t>
            </a:r>
          </a:p>
        </p:txBody>
      </p:sp>
      <p:sp>
        <p:nvSpPr>
          <p:cNvPr id="3" name="Content Placeholder 2"/>
          <p:cNvSpPr>
            <a:spLocks noGrp="1"/>
          </p:cNvSpPr>
          <p:nvPr>
            <p:ph idx="1"/>
          </p:nvPr>
        </p:nvSpPr>
        <p:spPr/>
        <p:txBody>
          <a:bodyPr/>
          <a:lstStyle/>
          <a:p>
            <a:pPr marL="0" indent="0">
              <a:buNone/>
            </a:pPr>
            <a:r>
              <a:rPr lang="en-CA" dirty="0"/>
              <a:t>Approval for grant applications is based on the following criteria: client needs, priorities and past successes. Miziwe Biik/ Aboriginal Labour Force Development Circle (ALFDC) terms and conditions apply to all programs.</a:t>
            </a:r>
          </a:p>
          <a:p>
            <a:pPr marL="0" indent="0">
              <a:buNone/>
            </a:pPr>
            <a:endParaRPr lang="en-CA" dirty="0"/>
          </a:p>
          <a:p>
            <a:pPr>
              <a:buFont typeface="Arial" panose="020B0604020202020204" pitchFamily="34" charset="0"/>
              <a:buChar char="•"/>
            </a:pPr>
            <a:r>
              <a:rPr lang="en-CA" dirty="0"/>
              <a:t>The training must lead to employment. The training sponsor will advise Miziwe Biik on the employment status of training participants once the training is completed or the participant has exited the training program.</a:t>
            </a:r>
          </a:p>
        </p:txBody>
      </p:sp>
    </p:spTree>
    <p:extLst>
      <p:ext uri="{BB962C8B-B14F-4D97-AF65-F5344CB8AC3E}">
        <p14:creationId xmlns:p14="http://schemas.microsoft.com/office/powerpoint/2010/main" val="143247044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Criteria</a:t>
            </a:r>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For profit applicants under the Targeted Wage Subsidy program are  expected to contribute a minimum of 25% of the wages paid to the participants. This amount must come from sources other than the funding being requested from Miziwe Biik.</a:t>
            </a:r>
          </a:p>
          <a:p>
            <a:pPr>
              <a:buFont typeface="Arial" panose="020B0604020202020204" pitchFamily="34" charset="0"/>
              <a:buChar char="•"/>
            </a:pPr>
            <a:r>
              <a:rPr lang="en-CA" dirty="0"/>
              <a:t>Other considerations for approval include the sponsor’s previous ability to provide quality training, demonstrated successes, and the ability to meet Miziwe Biik terms and conditions of Contribution Agreement.</a:t>
            </a:r>
          </a:p>
          <a:p>
            <a:pPr lvl="0">
              <a:buFont typeface="Arial" panose="020B0604020202020204" pitchFamily="34" charset="0"/>
              <a:buChar char="•"/>
            </a:pPr>
            <a:r>
              <a:rPr lang="en-US" dirty="0">
                <a:latin typeface="Arial" panose="020B0604020202020204" pitchFamily="34" charset="0"/>
                <a:cs typeface="Arial" panose="020B0604020202020204" pitchFamily="34" charset="0"/>
              </a:rPr>
              <a:t>The training opportunity must not exceed time allowed in program descriptions.</a:t>
            </a:r>
          </a:p>
        </p:txBody>
      </p:sp>
    </p:spTree>
    <p:extLst>
      <p:ext uri="{BB962C8B-B14F-4D97-AF65-F5344CB8AC3E}">
        <p14:creationId xmlns:p14="http://schemas.microsoft.com/office/powerpoint/2010/main" val="916846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Eligibility for Programs and Services</a:t>
            </a:r>
          </a:p>
        </p:txBody>
      </p:sp>
      <p:sp>
        <p:nvSpPr>
          <p:cNvPr id="3" name="Content Placeholder 2"/>
          <p:cNvSpPr>
            <a:spLocks noGrp="1"/>
          </p:cNvSpPr>
          <p:nvPr>
            <p:ph idx="1"/>
          </p:nvPr>
        </p:nvSpPr>
        <p:spPr/>
        <p:txBody>
          <a:bodyPr>
            <a:normAutofit/>
          </a:bodyPr>
          <a:lstStyle/>
          <a:p>
            <a:pPr algn="l" fontAlgn="base">
              <a:buFont typeface="Arial" panose="020B0604020202020204" pitchFamily="34" charset="0"/>
              <a:buChar char="•"/>
            </a:pPr>
            <a:r>
              <a:rPr lang="en-US" b="0" i="0" dirty="0">
                <a:solidFill>
                  <a:srgbClr val="4A4A4A"/>
                </a:solidFill>
                <a:effectLst/>
              </a:rPr>
              <a:t>Participants must be registered with </a:t>
            </a:r>
            <a:r>
              <a:rPr lang="en-US" b="0" i="0" dirty="0" err="1">
                <a:solidFill>
                  <a:srgbClr val="4A4A4A"/>
                </a:solidFill>
                <a:effectLst/>
              </a:rPr>
              <a:t>Miziwe</a:t>
            </a:r>
            <a:r>
              <a:rPr lang="en-US" b="0" i="0" dirty="0">
                <a:solidFill>
                  <a:srgbClr val="4A4A4A"/>
                </a:solidFill>
                <a:effectLst/>
              </a:rPr>
              <a:t> </a:t>
            </a:r>
            <a:r>
              <a:rPr lang="en-US" b="0" i="0" dirty="0" err="1">
                <a:solidFill>
                  <a:srgbClr val="4A4A4A"/>
                </a:solidFill>
                <a:effectLst/>
              </a:rPr>
              <a:t>Biik</a:t>
            </a:r>
            <a:r>
              <a:rPr lang="en-US" b="0" i="0" dirty="0">
                <a:solidFill>
                  <a:srgbClr val="4A4A4A"/>
                </a:solidFill>
                <a:effectLst/>
              </a:rPr>
              <a:t> and have prior approval before commencing training with sponsors.</a:t>
            </a:r>
          </a:p>
          <a:p>
            <a:pPr algn="l" fontAlgn="base">
              <a:buFont typeface="Arial" panose="020B0604020202020204" pitchFamily="34" charset="0"/>
              <a:buChar char="•"/>
            </a:pPr>
            <a:r>
              <a:rPr lang="en-US" b="0" i="0" dirty="0">
                <a:solidFill>
                  <a:srgbClr val="4A4A4A"/>
                </a:solidFill>
                <a:effectLst/>
              </a:rPr>
              <a:t>In order to register with </a:t>
            </a:r>
            <a:r>
              <a:rPr lang="en-US" b="0" i="0" dirty="0" err="1">
                <a:solidFill>
                  <a:srgbClr val="4A4A4A"/>
                </a:solidFill>
                <a:effectLst/>
              </a:rPr>
              <a:t>Miziwe</a:t>
            </a:r>
            <a:r>
              <a:rPr lang="en-US" b="0" i="0" dirty="0">
                <a:solidFill>
                  <a:srgbClr val="4A4A4A"/>
                </a:solidFill>
                <a:effectLst/>
              </a:rPr>
              <a:t> </a:t>
            </a:r>
            <a:r>
              <a:rPr lang="en-US" b="0" i="0" dirty="0" err="1">
                <a:solidFill>
                  <a:srgbClr val="4A4A4A"/>
                </a:solidFill>
                <a:effectLst/>
              </a:rPr>
              <a:t>Biik</a:t>
            </a:r>
            <a:r>
              <a:rPr lang="en-US" b="0" i="0" dirty="0">
                <a:solidFill>
                  <a:srgbClr val="4A4A4A"/>
                </a:solidFill>
                <a:effectLst/>
              </a:rPr>
              <a:t> as a client you must be a reside within the GTA</a:t>
            </a:r>
          </a:p>
          <a:p>
            <a:pPr algn="l" fontAlgn="base">
              <a:buFont typeface="Arial" panose="020B0604020202020204" pitchFamily="34" charset="0"/>
              <a:buChar char="•"/>
            </a:pPr>
            <a:r>
              <a:rPr lang="en-US" b="0" i="0" dirty="0">
                <a:solidFill>
                  <a:srgbClr val="4A4A4A"/>
                </a:solidFill>
                <a:effectLst/>
              </a:rPr>
              <a:t>Indigenous community-based organizations or individuals.</a:t>
            </a:r>
          </a:p>
          <a:p>
            <a:pPr algn="l" fontAlgn="base">
              <a:buFont typeface="Arial" panose="020B0604020202020204" pitchFamily="34" charset="0"/>
              <a:buChar char="•"/>
            </a:pPr>
            <a:r>
              <a:rPr lang="en-US" b="0" i="0" dirty="0">
                <a:solidFill>
                  <a:srgbClr val="4A4A4A"/>
                </a:solidFill>
                <a:effectLst/>
              </a:rPr>
              <a:t>Canadian Indigenous Persons; Status, Non-Status, Inuit and Métis.</a:t>
            </a:r>
          </a:p>
          <a:p>
            <a:pPr algn="l" fontAlgn="base">
              <a:buFont typeface="Arial" panose="020B0604020202020204" pitchFamily="34" charset="0"/>
              <a:buChar char="•"/>
            </a:pPr>
            <a:r>
              <a:rPr lang="en-US" b="0" i="0" dirty="0">
                <a:solidFill>
                  <a:srgbClr val="4A4A4A"/>
                </a:solidFill>
                <a:effectLst/>
              </a:rPr>
              <a:t>Non-Indigenous employers hiring Indigenous clients.</a:t>
            </a:r>
          </a:p>
          <a:p>
            <a:pPr algn="l" fontAlgn="base">
              <a:buFont typeface="Arial" panose="020B0604020202020204" pitchFamily="34" charset="0"/>
              <a:buChar char="•"/>
            </a:pPr>
            <a:r>
              <a:rPr lang="en-US" b="0" i="0" dirty="0">
                <a:solidFill>
                  <a:srgbClr val="4A4A4A"/>
                </a:solidFill>
                <a:effectLst/>
              </a:rPr>
              <a:t>Unemployed or facing employment disadvantages.</a:t>
            </a:r>
          </a:p>
          <a:p>
            <a:pPr marL="0" indent="0">
              <a:buNone/>
            </a:pPr>
            <a:endParaRPr lang="en-CA" dirty="0"/>
          </a:p>
        </p:txBody>
      </p:sp>
    </p:spTree>
    <p:extLst>
      <p:ext uri="{BB962C8B-B14F-4D97-AF65-F5344CB8AC3E}">
        <p14:creationId xmlns:p14="http://schemas.microsoft.com/office/powerpoint/2010/main" val="249558565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Guidelines</a:t>
            </a:r>
          </a:p>
        </p:txBody>
      </p:sp>
      <p:sp>
        <p:nvSpPr>
          <p:cNvPr id="3" name="Content Placeholder 2"/>
          <p:cNvSpPr>
            <a:spLocks noGrp="1"/>
          </p:cNvSpPr>
          <p:nvPr>
            <p:ph idx="1"/>
          </p:nvPr>
        </p:nvSpPr>
        <p:spPr/>
        <p:txBody>
          <a:bodyPr/>
          <a:lstStyle/>
          <a:p>
            <a:pPr marL="0" indent="0">
              <a:buNone/>
            </a:pPr>
            <a:r>
              <a:rPr lang="en-CA" dirty="0"/>
              <a:t>The Miziwe Biik Board of Directors utilizes the following guidelines in the general assessment of proposals:</a:t>
            </a:r>
          </a:p>
          <a:p>
            <a:pPr>
              <a:buFont typeface="Arial" panose="020B0604020202020204" pitchFamily="34" charset="0"/>
              <a:buChar char="•"/>
            </a:pPr>
            <a:r>
              <a:rPr lang="en-CA" dirty="0"/>
              <a:t>Is the application complete with an (i) Objective, (ii) Training Plan, (iii) Budget, (iv) Identified Trainer(s) with proper Qualifications, (v) Job Descriptions,(vi) Organizational History and an (vii) Identified Evaluation Process?</a:t>
            </a:r>
          </a:p>
          <a:p>
            <a:pPr>
              <a:buFont typeface="Arial" panose="020B0604020202020204" pitchFamily="34" charset="0"/>
              <a:buChar char="•"/>
            </a:pPr>
            <a:r>
              <a:rPr lang="en-CA" dirty="0"/>
              <a:t>Is a new trainee being considered for the position?</a:t>
            </a:r>
          </a:p>
          <a:p>
            <a:pPr>
              <a:buFont typeface="Arial" panose="020B0604020202020204" pitchFamily="34" charset="0"/>
              <a:buChar char="•"/>
            </a:pPr>
            <a:r>
              <a:rPr lang="en-CA" dirty="0"/>
              <a:t>Does the application meet the employment and training needs of both the community and the participants?</a:t>
            </a:r>
          </a:p>
        </p:txBody>
      </p:sp>
    </p:spTree>
    <p:extLst>
      <p:ext uri="{BB962C8B-B14F-4D97-AF65-F5344CB8AC3E}">
        <p14:creationId xmlns:p14="http://schemas.microsoft.com/office/powerpoint/2010/main" val="116262708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Guidelines</a:t>
            </a:r>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Does the application duplicate services already available in the Indigenous community?</a:t>
            </a:r>
          </a:p>
          <a:p>
            <a:pPr>
              <a:buFont typeface="Arial" panose="020B0604020202020204" pitchFamily="34" charset="0"/>
              <a:buChar char="•"/>
            </a:pPr>
            <a:r>
              <a:rPr lang="en-CA" dirty="0"/>
              <a:t>The training must lead to future employment opportunities or enhanced training for participants on completion of projects/programs.</a:t>
            </a:r>
          </a:p>
          <a:p>
            <a:pPr>
              <a:buFont typeface="Arial" panose="020B0604020202020204" pitchFamily="34" charset="0"/>
              <a:buChar char="•"/>
            </a:pPr>
            <a:r>
              <a:rPr lang="en-CA" dirty="0"/>
              <a:t>Is the application supported through a Board motion from the submitting Board of Directors and accompanied support letters from the Greater Toronto Area community?</a:t>
            </a:r>
          </a:p>
        </p:txBody>
      </p:sp>
    </p:spTree>
    <p:extLst>
      <p:ext uri="{BB962C8B-B14F-4D97-AF65-F5344CB8AC3E}">
        <p14:creationId xmlns:p14="http://schemas.microsoft.com/office/powerpoint/2010/main" val="226723877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Guidelines</a:t>
            </a:r>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Are the proposed training activities and the organization within the Greater Toronto Area?</a:t>
            </a:r>
          </a:p>
          <a:p>
            <a:pPr>
              <a:buFont typeface="Arial" panose="020B0604020202020204" pitchFamily="34" charset="0"/>
              <a:buChar char="•"/>
            </a:pPr>
            <a:r>
              <a:rPr lang="en-CA" dirty="0"/>
              <a:t>Does the proposed training activity meet the Terms and Conditions of ALFDC’s </a:t>
            </a:r>
            <a:r>
              <a:rPr lang="en-CA" dirty="0">
                <a:solidFill>
                  <a:srgbClr val="002060"/>
                </a:solidFill>
              </a:rPr>
              <a:t>Program Guidelines</a:t>
            </a:r>
            <a:r>
              <a:rPr lang="en-CA" dirty="0"/>
              <a:t>?</a:t>
            </a:r>
          </a:p>
          <a:p>
            <a:pPr>
              <a:buFont typeface="Arial" panose="020B0604020202020204" pitchFamily="34" charset="0"/>
              <a:buChar char="•"/>
            </a:pPr>
            <a:r>
              <a:rPr lang="en-CA" dirty="0"/>
              <a:t>Does the organization have the capacity to provide adequate financial and managerial accountability?</a:t>
            </a:r>
          </a:p>
        </p:txBody>
      </p:sp>
    </p:spTree>
    <p:extLst>
      <p:ext uri="{BB962C8B-B14F-4D97-AF65-F5344CB8AC3E}">
        <p14:creationId xmlns:p14="http://schemas.microsoft.com/office/powerpoint/2010/main" val="31889540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627" y="3107587"/>
            <a:ext cx="5859724" cy="802262"/>
          </a:xfrm>
        </p:spPr>
        <p:txBody>
          <a:bodyPr/>
          <a:lstStyle/>
          <a:p>
            <a:r>
              <a:rPr lang="en-CA" dirty="0"/>
              <a:t>About Our Logo</a:t>
            </a:r>
          </a:p>
        </p:txBody>
      </p:sp>
      <p:sp>
        <p:nvSpPr>
          <p:cNvPr id="3" name="Text Placeholder 2"/>
          <p:cNvSpPr>
            <a:spLocks noGrp="1"/>
          </p:cNvSpPr>
          <p:nvPr>
            <p:ph type="body" idx="1"/>
          </p:nvPr>
        </p:nvSpPr>
        <p:spPr>
          <a:xfrm>
            <a:off x="2869324" y="4176131"/>
            <a:ext cx="6526924" cy="1038807"/>
          </a:xfrm>
        </p:spPr>
        <p:txBody>
          <a:bodyPr>
            <a:normAutofit fontScale="70000" lnSpcReduction="20000"/>
          </a:bodyPr>
          <a:lstStyle/>
          <a:p>
            <a:r>
              <a:rPr lang="en-CA" dirty="0"/>
              <a:t>Jim Windigo, a respected Ojibway Elder gave us our name. Miziwe Biik is like a body of water where a ripple effect has been created, it is the ability to reach out and make positive changes in the lives of the Indigenous peoples across the Greater Toronto Area.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584" y="1566862"/>
            <a:ext cx="1613009" cy="1473567"/>
          </a:xfrm>
          <a:prstGeom prst="rect">
            <a:avLst/>
          </a:prstGeom>
        </p:spPr>
      </p:pic>
    </p:spTree>
    <p:extLst>
      <p:ext uri="{BB962C8B-B14F-4D97-AF65-F5344CB8AC3E}">
        <p14:creationId xmlns:p14="http://schemas.microsoft.com/office/powerpoint/2010/main" val="333307382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a:t>The Miziwe Biik Grant Application Form is available on our website</a:t>
            </a:r>
          </a:p>
        </p:txBody>
      </p:sp>
      <p:sp>
        <p:nvSpPr>
          <p:cNvPr id="3" name="Text Placeholder 2"/>
          <p:cNvSpPr>
            <a:spLocks noGrp="1"/>
          </p:cNvSpPr>
          <p:nvPr>
            <p:ph type="body" idx="1"/>
          </p:nvPr>
        </p:nvSpPr>
        <p:spPr>
          <a:xfrm>
            <a:off x="2998381" y="4176131"/>
            <a:ext cx="6315740" cy="1038807"/>
          </a:xfrm>
        </p:spPr>
        <p:txBody>
          <a:bodyPr>
            <a:noAutofit/>
          </a:bodyPr>
          <a:lstStyle/>
          <a:p>
            <a:r>
              <a:rPr lang="en-CA" sz="3200" b="1" dirty="0">
                <a:solidFill>
                  <a:srgbClr val="002060"/>
                </a:solidFill>
              </a:rPr>
              <a:t>www.miziwebiik.com/proposals</a:t>
            </a:r>
          </a:p>
        </p:txBody>
      </p:sp>
    </p:spTree>
    <p:extLst>
      <p:ext uri="{BB962C8B-B14F-4D97-AF65-F5344CB8AC3E}">
        <p14:creationId xmlns:p14="http://schemas.microsoft.com/office/powerpoint/2010/main" val="290288016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Hiring Process</a:t>
            </a:r>
          </a:p>
        </p:txBody>
      </p:sp>
      <p:sp>
        <p:nvSpPr>
          <p:cNvPr id="3" name="Content Placeholder 2"/>
          <p:cNvSpPr>
            <a:spLocks noGrp="1"/>
          </p:cNvSpPr>
          <p:nvPr>
            <p:ph idx="1"/>
          </p:nvPr>
        </p:nvSpPr>
        <p:spPr>
          <a:xfrm>
            <a:off x="2776045" y="2323493"/>
            <a:ext cx="8770571" cy="3651504"/>
          </a:xfrm>
        </p:spPr>
        <p:txBody>
          <a:bodyPr/>
          <a:lstStyle/>
          <a:p>
            <a:pPr>
              <a:buFont typeface="Arial" panose="020B0604020202020204" pitchFamily="34" charset="0"/>
              <a:buChar char="•"/>
            </a:pPr>
            <a:r>
              <a:rPr lang="en-CA" dirty="0"/>
              <a:t>Ensure both the Service Canada and Miziwe Biik logos are on job posting.</a:t>
            </a:r>
          </a:p>
          <a:p>
            <a:pPr>
              <a:buFont typeface="Arial" panose="020B0604020202020204" pitchFamily="34" charset="0"/>
              <a:buChar char="•"/>
            </a:pPr>
            <a:r>
              <a:rPr lang="en-CA" dirty="0"/>
              <a:t>Send job posting to your Project Officer for approval before posting to the GTA community.</a:t>
            </a:r>
          </a:p>
          <a:p>
            <a:pPr>
              <a:buFont typeface="Arial" panose="020B0604020202020204" pitchFamily="34" charset="0"/>
              <a:buChar char="•"/>
            </a:pPr>
            <a:r>
              <a:rPr lang="en-CA" dirty="0"/>
              <a:t>Once you have selected your top candidates for the position please send a completed client registration form, resume and cover letter for each candidate to your Project Officer to determine eligibility.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504" y="5376394"/>
            <a:ext cx="1380821" cy="126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874" y="5615869"/>
            <a:ext cx="1714500" cy="781050"/>
          </a:xfrm>
          <a:prstGeom prst="rect">
            <a:avLst/>
          </a:prstGeom>
        </p:spPr>
      </p:pic>
    </p:spTree>
    <p:extLst>
      <p:ext uri="{BB962C8B-B14F-4D97-AF65-F5344CB8AC3E}">
        <p14:creationId xmlns:p14="http://schemas.microsoft.com/office/powerpoint/2010/main" val="142186214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Hiring Process</a:t>
            </a:r>
          </a:p>
        </p:txBody>
      </p:sp>
      <p:sp>
        <p:nvSpPr>
          <p:cNvPr id="3" name="Content Placeholder 2"/>
          <p:cNvSpPr>
            <a:spLocks noGrp="1"/>
          </p:cNvSpPr>
          <p:nvPr>
            <p:ph idx="1"/>
          </p:nvPr>
        </p:nvSpPr>
        <p:spPr>
          <a:xfrm>
            <a:off x="2776045" y="2323493"/>
            <a:ext cx="8770571" cy="3651504"/>
          </a:xfrm>
        </p:spPr>
        <p:txBody>
          <a:bodyPr/>
          <a:lstStyle/>
          <a:p>
            <a:pPr marL="0" indent="0">
              <a:buNone/>
            </a:pPr>
            <a:r>
              <a:rPr lang="en-CA" dirty="0"/>
              <a:t>Criteria based on the following: </a:t>
            </a:r>
          </a:p>
          <a:p>
            <a:pPr>
              <a:buFont typeface="Arial" panose="020B0604020202020204" pitchFamily="34" charset="0"/>
              <a:buChar char="•"/>
            </a:pPr>
            <a:r>
              <a:rPr lang="en-CA" dirty="0"/>
              <a:t>Person residing within the GTA</a:t>
            </a:r>
          </a:p>
          <a:p>
            <a:pPr>
              <a:buFont typeface="Arial" panose="020B0604020202020204" pitchFamily="34" charset="0"/>
              <a:buChar char="•"/>
            </a:pPr>
            <a:r>
              <a:rPr lang="en-CA" dirty="0"/>
              <a:t>Job skills</a:t>
            </a:r>
          </a:p>
          <a:p>
            <a:pPr>
              <a:buFont typeface="Arial" panose="020B0604020202020204" pitchFamily="34" charset="0"/>
              <a:buChar char="•"/>
            </a:pPr>
            <a:r>
              <a:rPr lang="en-CA" dirty="0"/>
              <a:t>Job training</a:t>
            </a:r>
          </a:p>
          <a:p>
            <a:pPr>
              <a:buFont typeface="Arial" panose="020B0604020202020204" pitchFamily="34" charset="0"/>
              <a:buChar char="•"/>
            </a:pPr>
            <a:r>
              <a:rPr lang="en-CA" dirty="0"/>
              <a:t>Previous attachment to Miziwe Biik programs</a:t>
            </a:r>
          </a:p>
          <a:p>
            <a:pPr>
              <a:buFont typeface="Arial" panose="020B0604020202020204" pitchFamily="34" charset="0"/>
              <a:buChar char="•"/>
            </a:pPr>
            <a:r>
              <a:rPr lang="en-CA" dirty="0"/>
              <a:t>Costs</a:t>
            </a:r>
          </a:p>
          <a:p>
            <a:pPr>
              <a:buFont typeface="Arial" panose="020B0604020202020204" pitchFamily="34" charset="0"/>
              <a:buChar char="•"/>
            </a:pPr>
            <a:r>
              <a:rPr lang="en-CA" dirty="0"/>
              <a:t>Availability of funds</a:t>
            </a:r>
          </a:p>
        </p:txBody>
      </p:sp>
    </p:spTree>
    <p:extLst>
      <p:ext uri="{BB962C8B-B14F-4D97-AF65-F5344CB8AC3E}">
        <p14:creationId xmlns:p14="http://schemas.microsoft.com/office/powerpoint/2010/main" val="402521726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Appeal Process</a:t>
            </a:r>
          </a:p>
        </p:txBody>
      </p:sp>
      <p:sp>
        <p:nvSpPr>
          <p:cNvPr id="3" name="Content Placeholder 2"/>
          <p:cNvSpPr>
            <a:spLocks noGrp="1"/>
          </p:cNvSpPr>
          <p:nvPr>
            <p:ph idx="1"/>
          </p:nvPr>
        </p:nvSpPr>
        <p:spPr/>
        <p:txBody>
          <a:bodyPr/>
          <a:lstStyle/>
          <a:p>
            <a:pPr marL="0" indent="0">
              <a:buNone/>
            </a:pPr>
            <a:r>
              <a:rPr lang="en-CA" dirty="0"/>
              <a:t>Individuals or Organizations who wish to appeal a decision based on the outcome of their application must submit a written letter to the Projects Department. The Appeal will be brought forward on the Board’s next scheduled meeting date. A written response from the Project’s Department will be sent out with a final decision.</a:t>
            </a:r>
          </a:p>
          <a:p>
            <a:pPr marL="0" indent="0">
              <a:buNone/>
            </a:pPr>
            <a:endParaRPr lang="en-CA" dirty="0"/>
          </a:p>
        </p:txBody>
      </p:sp>
    </p:spTree>
    <p:extLst>
      <p:ext uri="{BB962C8B-B14F-4D97-AF65-F5344CB8AC3E}">
        <p14:creationId xmlns:p14="http://schemas.microsoft.com/office/powerpoint/2010/main" val="357773048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Trainee Files</a:t>
            </a:r>
          </a:p>
        </p:txBody>
      </p:sp>
      <p:sp>
        <p:nvSpPr>
          <p:cNvPr id="3" name="Content Placeholder 2"/>
          <p:cNvSpPr>
            <a:spLocks noGrp="1"/>
          </p:cNvSpPr>
          <p:nvPr>
            <p:ph idx="1"/>
          </p:nvPr>
        </p:nvSpPr>
        <p:spPr/>
        <p:txBody>
          <a:bodyPr/>
          <a:lstStyle/>
          <a:p>
            <a:pPr marL="0" indent="0">
              <a:buNone/>
            </a:pPr>
            <a:r>
              <a:rPr lang="en-CA" dirty="0"/>
              <a:t>Please be advised that once a Trainee leaves a training opportunity the contract will be deemed closed and funds will be reallocated appropriately. Please note Miziwe Biik receives a high volume of grant applications throughout the year and there are projects on hold due to funding availability.</a:t>
            </a:r>
          </a:p>
          <a:p>
            <a:pPr marL="0" indent="0">
              <a:buNone/>
            </a:pPr>
            <a:endParaRPr lang="en-CA" dirty="0"/>
          </a:p>
          <a:p>
            <a:pPr marL="0" indent="0">
              <a:buNone/>
            </a:pPr>
            <a:r>
              <a:rPr lang="en-CA" dirty="0"/>
              <a:t>You may submit another grant application for the position during the next request for proposals.</a:t>
            </a:r>
          </a:p>
        </p:txBody>
      </p:sp>
    </p:spTree>
    <p:extLst>
      <p:ext uri="{BB962C8B-B14F-4D97-AF65-F5344CB8AC3E}">
        <p14:creationId xmlns:p14="http://schemas.microsoft.com/office/powerpoint/2010/main" val="268220293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Call For Proposals</a:t>
            </a:r>
          </a:p>
        </p:txBody>
      </p:sp>
      <p:sp>
        <p:nvSpPr>
          <p:cNvPr id="3" name="Content Placeholder 2"/>
          <p:cNvSpPr>
            <a:spLocks noGrp="1"/>
          </p:cNvSpPr>
          <p:nvPr>
            <p:ph idx="1"/>
          </p:nvPr>
        </p:nvSpPr>
        <p:spPr/>
        <p:txBody>
          <a:bodyPr/>
          <a:lstStyle/>
          <a:p>
            <a:pPr marL="0" indent="0">
              <a:buNone/>
            </a:pPr>
            <a:r>
              <a:rPr lang="en-CA" dirty="0"/>
              <a:t>Miziwe Biik is now accepting applications for individuals and organizations for employment and training for the 2026-2027 fiscal year.</a:t>
            </a:r>
          </a:p>
          <a:p>
            <a:pPr marL="0" indent="0">
              <a:buNone/>
            </a:pPr>
            <a:endParaRPr lang="en-CA" dirty="0"/>
          </a:p>
          <a:p>
            <a:pPr marL="0" indent="0">
              <a:buNone/>
            </a:pPr>
            <a:r>
              <a:rPr lang="en-CA" dirty="0" err="1"/>
              <a:t>Miziwe</a:t>
            </a:r>
            <a:r>
              <a:rPr lang="en-CA" dirty="0"/>
              <a:t> Biik Board and Staff are encouraging new applications from Executive Directors, Organizations, Trainers, and Individuals with creative and innovative employment and training proposals related to emerging employment trends.</a:t>
            </a:r>
          </a:p>
        </p:txBody>
      </p:sp>
    </p:spTree>
    <p:extLst>
      <p:ext uri="{BB962C8B-B14F-4D97-AF65-F5344CB8AC3E}">
        <p14:creationId xmlns:p14="http://schemas.microsoft.com/office/powerpoint/2010/main" val="383447729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Call For Proposals</a:t>
            </a:r>
          </a:p>
        </p:txBody>
      </p:sp>
      <p:sp>
        <p:nvSpPr>
          <p:cNvPr id="3" name="Content Placeholder 2"/>
          <p:cNvSpPr>
            <a:spLocks noGrp="1"/>
          </p:cNvSpPr>
          <p:nvPr>
            <p:ph idx="1"/>
          </p:nvPr>
        </p:nvSpPr>
        <p:spPr/>
        <p:txBody>
          <a:bodyPr>
            <a:normAutofit/>
          </a:bodyPr>
          <a:lstStyle/>
          <a:p>
            <a:pPr marL="0" indent="0">
              <a:buNone/>
            </a:pPr>
            <a:r>
              <a:rPr lang="en-CA" dirty="0"/>
              <a:t>Applications for the first round of proposals must be received on or before</a:t>
            </a:r>
          </a:p>
          <a:p>
            <a:pPr marL="0" indent="0">
              <a:buNone/>
            </a:pPr>
            <a:r>
              <a:rPr lang="en-CA" b="1" dirty="0"/>
              <a:t>Thursday, October 30, 2025 by 12:00pm (Noon)</a:t>
            </a:r>
            <a:r>
              <a:rPr lang="en-CA" dirty="0"/>
              <a:t>.</a:t>
            </a:r>
          </a:p>
          <a:p>
            <a:pPr marL="0" indent="0">
              <a:buNone/>
            </a:pPr>
            <a:endParaRPr lang="en-CA" dirty="0"/>
          </a:p>
          <a:p>
            <a:pPr marL="0" indent="0">
              <a:buNone/>
            </a:pPr>
            <a:r>
              <a:rPr lang="en-CA" dirty="0"/>
              <a:t>Miziwe Biik will only be accepting applications by email.</a:t>
            </a:r>
          </a:p>
          <a:p>
            <a:pPr marL="0" indent="0">
              <a:buNone/>
            </a:pPr>
            <a:r>
              <a:rPr lang="en-CA" dirty="0"/>
              <a:t>Please submit proposals to: </a:t>
            </a:r>
            <a:r>
              <a:rPr lang="en-CA" b="1" dirty="0"/>
              <a:t>proposals@miziwebiik.com</a:t>
            </a:r>
          </a:p>
          <a:p>
            <a:pPr marL="0" indent="0">
              <a:buNone/>
            </a:pPr>
            <a:endParaRPr lang="en-CA" dirty="0"/>
          </a:p>
          <a:p>
            <a:pPr marL="0" indent="0">
              <a:buNone/>
            </a:pPr>
            <a:endParaRPr lang="en-CA" i="1" dirty="0"/>
          </a:p>
          <a:p>
            <a:pPr marL="0" indent="0">
              <a:buNone/>
            </a:pPr>
            <a:r>
              <a:rPr lang="en-CA" i="1" dirty="0"/>
              <a:t>*Subject to Government Funding</a:t>
            </a:r>
          </a:p>
        </p:txBody>
      </p:sp>
    </p:spTree>
    <p:extLst>
      <p:ext uri="{BB962C8B-B14F-4D97-AF65-F5344CB8AC3E}">
        <p14:creationId xmlns:p14="http://schemas.microsoft.com/office/powerpoint/2010/main" val="118423155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0530" y="488812"/>
            <a:ext cx="8770937" cy="1560513"/>
          </a:xfrm>
        </p:spPr>
        <p:txBody>
          <a:bodyPr/>
          <a:lstStyle/>
          <a:p>
            <a:pPr algn="ctr"/>
            <a:r>
              <a:rPr lang="en-CA" dirty="0"/>
              <a:t>Thank You</a:t>
            </a:r>
          </a:p>
        </p:txBody>
      </p:sp>
      <p:sp>
        <p:nvSpPr>
          <p:cNvPr id="3" name="Text Placeholder 2"/>
          <p:cNvSpPr>
            <a:spLocks noGrp="1"/>
          </p:cNvSpPr>
          <p:nvPr>
            <p:ph idx="4294967295"/>
          </p:nvPr>
        </p:nvSpPr>
        <p:spPr>
          <a:xfrm>
            <a:off x="1710531" y="2398644"/>
            <a:ext cx="8770937" cy="3651250"/>
          </a:xfrm>
        </p:spPr>
        <p:txBody>
          <a:bodyPr>
            <a:normAutofit/>
          </a:bodyPr>
          <a:lstStyle/>
          <a:p>
            <a:pPr marL="0" indent="0" algn="ctr">
              <a:buNone/>
            </a:pPr>
            <a:r>
              <a:rPr lang="en-CA" sz="2800" dirty="0"/>
              <a:t>If you have any questions please contact: </a:t>
            </a:r>
          </a:p>
          <a:p>
            <a:pPr marL="0" indent="0" algn="ctr">
              <a:buNone/>
            </a:pPr>
            <a:endParaRPr lang="en-CA" sz="2800" dirty="0"/>
          </a:p>
          <a:p>
            <a:pPr marL="0" indent="0" algn="ctr">
              <a:buNone/>
            </a:pPr>
            <a:r>
              <a:rPr lang="en-CA" sz="2800" dirty="0"/>
              <a:t>Ashley Boakye – </a:t>
            </a:r>
            <a:r>
              <a:rPr lang="en-CA" sz="2800" dirty="0">
                <a:hlinkClick r:id="rId2"/>
              </a:rPr>
              <a:t>ashley@miziwebiik.com</a:t>
            </a:r>
            <a:endParaRPr lang="en-CA" sz="2800" dirty="0"/>
          </a:p>
          <a:p>
            <a:pPr marL="0" indent="0" algn="ctr">
              <a:buNone/>
            </a:pPr>
            <a:r>
              <a:rPr lang="en-CA" sz="2800" dirty="0"/>
              <a:t>Christy Martin – </a:t>
            </a:r>
            <a:r>
              <a:rPr lang="en-CA" sz="2800" dirty="0">
                <a:hlinkClick r:id="rId3"/>
              </a:rPr>
              <a:t>christy@miziwebiik.com</a:t>
            </a:r>
            <a:endParaRPr lang="en-CA" sz="2800" dirty="0"/>
          </a:p>
          <a:p>
            <a:pPr marL="0" indent="0" algn="ctr">
              <a:buNone/>
            </a:pPr>
            <a:endParaRPr lang="en-CA" sz="2800" dirty="0"/>
          </a:p>
          <a:p>
            <a:pPr marL="0" indent="0" algn="ctr">
              <a:buNone/>
            </a:pPr>
            <a:endParaRPr lang="en-CA" sz="2800" dirty="0"/>
          </a:p>
          <a:p>
            <a:pPr marL="0" indent="0" algn="ctr">
              <a:buNone/>
            </a:pPr>
            <a:endParaRPr lang="en-CA" sz="2800" dirty="0"/>
          </a:p>
        </p:txBody>
      </p:sp>
    </p:spTree>
    <p:extLst>
      <p:ext uri="{BB962C8B-B14F-4D97-AF65-F5344CB8AC3E}">
        <p14:creationId xmlns:p14="http://schemas.microsoft.com/office/powerpoint/2010/main" val="21836145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Vision</a:t>
            </a:r>
          </a:p>
        </p:txBody>
      </p:sp>
      <p:sp>
        <p:nvSpPr>
          <p:cNvPr id="4" name="Content Placeholder 3"/>
          <p:cNvSpPr>
            <a:spLocks noGrp="1"/>
          </p:cNvSpPr>
          <p:nvPr>
            <p:ph idx="1"/>
          </p:nvPr>
        </p:nvSpPr>
        <p:spPr/>
        <p:txBody>
          <a:bodyPr/>
          <a:lstStyle/>
          <a:p>
            <a:pPr marL="0" indent="0">
              <a:buNone/>
            </a:pPr>
            <a:r>
              <a:rPr lang="en-CA" dirty="0"/>
              <a:t>Miziwe Biik is committed to assisting all persons of Indigenous ancestry to attain a better quality of life. We believe that community needs and aspirations are paramount. We are committed to strengthening the community through partnerships that promote equality and self-reliance. We will provide training and employment opportunities in a supportive environment in which people can affirm their Indigenous identities and develop to their fullest potential. We are committed to the belief that it is through traditional and cultural values, practices and resources that we will reclaim our destiny.</a:t>
            </a:r>
          </a:p>
        </p:txBody>
      </p:sp>
    </p:spTree>
    <p:extLst>
      <p:ext uri="{BB962C8B-B14F-4D97-AF65-F5344CB8AC3E}">
        <p14:creationId xmlns:p14="http://schemas.microsoft.com/office/powerpoint/2010/main" val="305420778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Mission</a:t>
            </a:r>
          </a:p>
        </p:txBody>
      </p:sp>
      <p:sp>
        <p:nvSpPr>
          <p:cNvPr id="3" name="Content Placeholder 2"/>
          <p:cNvSpPr>
            <a:spLocks noGrp="1"/>
          </p:cNvSpPr>
          <p:nvPr>
            <p:ph idx="1"/>
          </p:nvPr>
        </p:nvSpPr>
        <p:spPr/>
        <p:txBody>
          <a:bodyPr/>
          <a:lstStyle/>
          <a:p>
            <a:pPr marL="0" indent="0">
              <a:buNone/>
            </a:pPr>
            <a:r>
              <a:rPr lang="en-CA" dirty="0"/>
              <a:t>Our mission is to provide services to the Indigenous peoples in the Greater Toronto Area, to work with employers to secure employment opportunities, to deliver federal and provincial programs and, promote Indigenous entrepreneurship and the development of our economies. We will work with individuals, other agencies and groups to provide these services and achieve our mission.</a:t>
            </a:r>
          </a:p>
        </p:txBody>
      </p:sp>
    </p:spTree>
    <p:extLst>
      <p:ext uri="{BB962C8B-B14F-4D97-AF65-F5344CB8AC3E}">
        <p14:creationId xmlns:p14="http://schemas.microsoft.com/office/powerpoint/2010/main" val="137816058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Indigenous Skills and Employment Training (ISET)</a:t>
            </a:r>
          </a:p>
        </p:txBody>
      </p:sp>
      <p:sp>
        <p:nvSpPr>
          <p:cNvPr id="3" name="Content Placeholder 2"/>
          <p:cNvSpPr>
            <a:spLocks noGrp="1"/>
          </p:cNvSpPr>
          <p:nvPr>
            <p:ph idx="1"/>
          </p:nvPr>
        </p:nvSpPr>
        <p:spPr/>
        <p:txBody>
          <a:bodyPr/>
          <a:lstStyle/>
          <a:p>
            <a:pPr marL="0" indent="0">
              <a:buNone/>
            </a:pPr>
            <a:r>
              <a:rPr lang="en-CA" dirty="0"/>
              <a:t>The Indigenous Skills and Employment Training (ISET) Program is an integrated approach to Indigenous labour market programming. ISET links training to labour market demand and ensures that Indigenous people in Canada can fully participate in economic opportunities.</a:t>
            </a:r>
          </a:p>
          <a:p>
            <a:pPr marL="0" indent="0">
              <a:buNone/>
            </a:pPr>
            <a:r>
              <a:rPr lang="en-CA" dirty="0"/>
              <a:t>Under this strategy, employment programs and services are designed and delivered  that best suit the unique needs of Indigenous people.</a:t>
            </a:r>
          </a:p>
        </p:txBody>
      </p:sp>
    </p:spTree>
    <p:extLst>
      <p:ext uri="{BB962C8B-B14F-4D97-AF65-F5344CB8AC3E}">
        <p14:creationId xmlns:p14="http://schemas.microsoft.com/office/powerpoint/2010/main" val="726431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Indigenous Skills and Employment Training (ISET)</a:t>
            </a:r>
          </a:p>
        </p:txBody>
      </p:sp>
      <p:sp>
        <p:nvSpPr>
          <p:cNvPr id="3" name="Content Placeholder 2"/>
          <p:cNvSpPr>
            <a:spLocks noGrp="1"/>
          </p:cNvSpPr>
          <p:nvPr>
            <p:ph idx="1"/>
          </p:nvPr>
        </p:nvSpPr>
        <p:spPr/>
        <p:txBody>
          <a:bodyPr>
            <a:normAutofit fontScale="92500" lnSpcReduction="10000"/>
          </a:bodyPr>
          <a:lstStyle/>
          <a:p>
            <a:pPr marL="0" indent="0">
              <a:buNone/>
            </a:pPr>
            <a:r>
              <a:rPr lang="en-CA" dirty="0"/>
              <a:t>ISET focuses on six major priorities:</a:t>
            </a:r>
          </a:p>
          <a:p>
            <a:pPr marL="0" indent="0">
              <a:buNone/>
            </a:pPr>
            <a:endParaRPr lang="en-CA" dirty="0"/>
          </a:p>
          <a:p>
            <a:pPr marL="457200" indent="-457200">
              <a:buFont typeface="+mj-lt"/>
              <a:buAutoNum type="arabicPeriod"/>
            </a:pPr>
            <a:r>
              <a:rPr lang="en-CA" dirty="0"/>
              <a:t>Demand Driven Skilled Trades and Construction</a:t>
            </a:r>
          </a:p>
          <a:p>
            <a:pPr marL="457200" indent="-457200">
              <a:buFont typeface="+mj-lt"/>
              <a:buAutoNum type="arabicPeriod"/>
            </a:pPr>
            <a:r>
              <a:rPr lang="en-CA" dirty="0"/>
              <a:t>Community Service and Private Sector Organizations</a:t>
            </a:r>
          </a:p>
          <a:p>
            <a:pPr marL="457200" indent="-457200">
              <a:buFont typeface="+mj-lt"/>
              <a:buAutoNum type="arabicPeriod"/>
            </a:pPr>
            <a:r>
              <a:rPr lang="en-CA" dirty="0"/>
              <a:t>Youth Employment and Leadership</a:t>
            </a:r>
          </a:p>
          <a:p>
            <a:pPr marL="457200" indent="-457200">
              <a:buFont typeface="+mj-lt"/>
              <a:buAutoNum type="arabicPeriod"/>
            </a:pPr>
            <a:r>
              <a:rPr lang="en-CA" dirty="0"/>
              <a:t>Community Capacity Building: Management Training</a:t>
            </a:r>
          </a:p>
          <a:p>
            <a:pPr marL="457200" indent="-457200">
              <a:buFont typeface="+mj-lt"/>
              <a:buAutoNum type="arabicPeriod"/>
            </a:pPr>
            <a:r>
              <a:rPr lang="en-CA" dirty="0"/>
              <a:t>Economic Development: Self-Employment Assistance</a:t>
            </a:r>
          </a:p>
          <a:p>
            <a:pPr marL="457200" indent="-457200">
              <a:buFont typeface="+mj-lt"/>
              <a:buAutoNum type="arabicPeriod"/>
            </a:pPr>
            <a:r>
              <a:rPr lang="en-CA" dirty="0"/>
              <a:t>Literacy, Numeracy and Basic Skills</a:t>
            </a:r>
          </a:p>
          <a:p>
            <a:pPr marL="0" indent="0">
              <a:buNone/>
            </a:pPr>
            <a:r>
              <a:rPr lang="en-CA" dirty="0"/>
              <a:t> </a:t>
            </a:r>
          </a:p>
        </p:txBody>
      </p:sp>
    </p:spTree>
    <p:extLst>
      <p:ext uri="{BB962C8B-B14F-4D97-AF65-F5344CB8AC3E}">
        <p14:creationId xmlns:p14="http://schemas.microsoft.com/office/powerpoint/2010/main" val="31003379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Indigenous Skills and Employment Training (ISET)</a:t>
            </a:r>
          </a:p>
        </p:txBody>
      </p:sp>
      <p:sp>
        <p:nvSpPr>
          <p:cNvPr id="3" name="Content Placeholder 2"/>
          <p:cNvSpPr>
            <a:spLocks noGrp="1"/>
          </p:cNvSpPr>
          <p:nvPr>
            <p:ph idx="1"/>
          </p:nvPr>
        </p:nvSpPr>
        <p:spPr>
          <a:xfrm>
            <a:off x="2933700" y="2406503"/>
            <a:ext cx="8770571" cy="3651504"/>
          </a:xfrm>
        </p:spPr>
        <p:txBody>
          <a:bodyPr>
            <a:normAutofit fontScale="92500" lnSpcReduction="20000"/>
          </a:bodyPr>
          <a:lstStyle/>
          <a:p>
            <a:pPr marL="0" indent="0">
              <a:buNone/>
            </a:pPr>
            <a:r>
              <a:rPr lang="en-CA" dirty="0"/>
              <a:t>ISET is designed to help Indigenous people prepare for and find high-demand jobs quickly, as well as keep them in the long term. All Indigenous people may access programs and services which include:</a:t>
            </a:r>
          </a:p>
          <a:p>
            <a:pPr marL="0" indent="0">
              <a:buNone/>
            </a:pPr>
            <a:endParaRPr lang="en-CA" dirty="0"/>
          </a:p>
          <a:p>
            <a:pPr marL="0" indent="0">
              <a:buNone/>
            </a:pPr>
            <a:r>
              <a:rPr lang="en-CA" dirty="0"/>
              <a:t>Skills development</a:t>
            </a:r>
          </a:p>
          <a:p>
            <a:pPr>
              <a:buFont typeface="Arial" panose="020B0604020202020204" pitchFamily="34" charset="0"/>
              <a:buChar char="•"/>
            </a:pPr>
            <a:r>
              <a:rPr lang="en-CA" dirty="0"/>
              <a:t>Training for high-demand jobs</a:t>
            </a:r>
          </a:p>
          <a:p>
            <a:pPr>
              <a:buFont typeface="Arial" panose="020B0604020202020204" pitchFamily="34" charset="0"/>
              <a:buChar char="•"/>
            </a:pPr>
            <a:r>
              <a:rPr lang="en-CA" dirty="0"/>
              <a:t>Job finding</a:t>
            </a:r>
          </a:p>
          <a:p>
            <a:pPr>
              <a:buFont typeface="Arial" panose="020B0604020202020204" pitchFamily="34" charset="0"/>
              <a:buChar char="•"/>
            </a:pPr>
            <a:r>
              <a:rPr lang="en-CA" dirty="0"/>
              <a:t>Programs for youth</a:t>
            </a:r>
          </a:p>
          <a:p>
            <a:pPr>
              <a:buFont typeface="Arial" panose="020B0604020202020204" pitchFamily="34" charset="0"/>
              <a:buChar char="•"/>
            </a:pPr>
            <a:r>
              <a:rPr lang="en-CA" dirty="0"/>
              <a:t>Programs for urban and Indigenous people with disabilities and</a:t>
            </a:r>
          </a:p>
          <a:p>
            <a:pPr>
              <a:buFont typeface="Arial" panose="020B0604020202020204" pitchFamily="34" charset="0"/>
              <a:buChar char="•"/>
            </a:pPr>
            <a:r>
              <a:rPr lang="en-CA" dirty="0"/>
              <a:t>Access to childcare. </a:t>
            </a:r>
          </a:p>
        </p:txBody>
      </p:sp>
    </p:spTree>
    <p:extLst>
      <p:ext uri="{BB962C8B-B14F-4D97-AF65-F5344CB8AC3E}">
        <p14:creationId xmlns:p14="http://schemas.microsoft.com/office/powerpoint/2010/main" val="2746291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ISET Priorities</a:t>
            </a:r>
          </a:p>
        </p:txBody>
      </p:sp>
      <p:sp>
        <p:nvSpPr>
          <p:cNvPr id="3" name="Content Placeholder 2"/>
          <p:cNvSpPr>
            <a:spLocks noGrp="1"/>
          </p:cNvSpPr>
          <p:nvPr>
            <p:ph idx="1"/>
          </p:nvPr>
        </p:nvSpPr>
        <p:spPr/>
        <p:txBody>
          <a:bodyPr>
            <a:normAutofit fontScale="85000" lnSpcReduction="10000"/>
          </a:bodyPr>
          <a:lstStyle/>
          <a:p>
            <a:pPr marL="0" indent="0">
              <a:buNone/>
            </a:pPr>
            <a:r>
              <a:rPr lang="en-CA" b="1" dirty="0"/>
              <a:t>1</a:t>
            </a:r>
            <a:r>
              <a:rPr lang="en-CA" dirty="0"/>
              <a:t>. </a:t>
            </a:r>
            <a:r>
              <a:rPr lang="en-CA" b="1" dirty="0"/>
              <a:t>Demand Driven Skilled Trades and Construction:</a:t>
            </a:r>
          </a:p>
          <a:p>
            <a:pPr marL="0" indent="0">
              <a:buNone/>
            </a:pPr>
            <a:r>
              <a:rPr lang="en-CA" dirty="0"/>
              <a:t>Skills enhancement training  will familiarize individuals with specific trades and structured preparation for entry into occupational and apprenticeship programs. Examples: Carpentry, Masonry, Truck Driving, Painters, Landscaping, Hairdressing, Aesthetician and Chef Training.</a:t>
            </a:r>
          </a:p>
          <a:p>
            <a:pPr marL="0" indent="0">
              <a:buNone/>
            </a:pPr>
            <a:endParaRPr lang="en-CA" dirty="0"/>
          </a:p>
          <a:p>
            <a:pPr marL="0" indent="0">
              <a:buNone/>
            </a:pPr>
            <a:r>
              <a:rPr lang="en-CA" b="1" dirty="0"/>
              <a:t>2. Community Service and Private Sector Organizations:</a:t>
            </a:r>
          </a:p>
          <a:p>
            <a:pPr marL="0" indent="0">
              <a:buNone/>
            </a:pPr>
            <a:r>
              <a:rPr lang="en-CA" dirty="0"/>
              <a:t>Will assist individuals who are lacking on-the-job work experience, which will allow transferable skills to be gained. Community organizations and businesses will provide on-the-job  training and work experience. ISETS programs include Purchase of Training,  Targeted  Wage Subsidy and Employment and Support Measures.</a:t>
            </a:r>
          </a:p>
        </p:txBody>
      </p:sp>
    </p:spTree>
    <p:extLst>
      <p:ext uri="{BB962C8B-B14F-4D97-AF65-F5344CB8AC3E}">
        <p14:creationId xmlns:p14="http://schemas.microsoft.com/office/powerpoint/2010/main" val="428731811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ISET Priorities</a:t>
            </a:r>
          </a:p>
        </p:txBody>
      </p:sp>
      <p:sp>
        <p:nvSpPr>
          <p:cNvPr id="3" name="Content Placeholder 2"/>
          <p:cNvSpPr>
            <a:spLocks noGrp="1"/>
          </p:cNvSpPr>
          <p:nvPr>
            <p:ph idx="1"/>
          </p:nvPr>
        </p:nvSpPr>
        <p:spPr/>
        <p:txBody>
          <a:bodyPr>
            <a:normAutofit fontScale="85000" lnSpcReduction="10000"/>
          </a:bodyPr>
          <a:lstStyle/>
          <a:p>
            <a:pPr marL="0" indent="0">
              <a:buNone/>
            </a:pPr>
            <a:r>
              <a:rPr lang="en-CA" b="1" dirty="0"/>
              <a:t>3. Youth Employment and Leadership:</a:t>
            </a:r>
          </a:p>
          <a:p>
            <a:pPr marL="0" indent="0">
              <a:buNone/>
            </a:pPr>
            <a:r>
              <a:rPr lang="en-CA" dirty="0"/>
              <a:t>Programming for Indigenous youth with various training and educational opportunities to further develop employment and leadership skills. ISETS programs include Targeted Wage Subsidy, Purchase of Training, Youth Work Experience: Student Employment, Stay In School Initiatives  and Job Creation Partnerships.</a:t>
            </a:r>
          </a:p>
          <a:p>
            <a:pPr marL="0" indent="0">
              <a:buNone/>
            </a:pPr>
            <a:endParaRPr lang="en-CA" b="1" dirty="0"/>
          </a:p>
          <a:p>
            <a:pPr marL="0" indent="0">
              <a:buNone/>
            </a:pPr>
            <a:r>
              <a:rPr lang="en-CA" b="1" dirty="0"/>
              <a:t>4. Community Capacity Building: Management Training:</a:t>
            </a:r>
          </a:p>
          <a:p>
            <a:pPr marL="0" indent="0">
              <a:buNone/>
            </a:pPr>
            <a:r>
              <a:rPr lang="en-CA" dirty="0"/>
              <a:t>Facilitating individual’s access to management training to assist community organizations with succession planning activities to prepare Indigenous peoples for management positions in government, non-profit and private sectors. ISETS programs include Targeted Wage Subsidy and Purchase of Training.</a:t>
            </a:r>
          </a:p>
        </p:txBody>
      </p:sp>
    </p:spTree>
    <p:extLst>
      <p:ext uri="{BB962C8B-B14F-4D97-AF65-F5344CB8AC3E}">
        <p14:creationId xmlns:p14="http://schemas.microsoft.com/office/powerpoint/2010/main" val="2244976481"/>
      </p:ext>
    </p:extLst>
  </p:cSld>
  <p:clrMapOvr>
    <a:masterClrMapping/>
  </p:clrMapOvr>
  <p:transition spd="slow">
    <p:push dir="u"/>
  </p:transition>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Custom 2">
      <a:majorFont>
        <a:latin typeface="Arial Black"/>
        <a:ea typeface=""/>
        <a:cs typeface=""/>
      </a:majorFont>
      <a:minorFont>
        <a:latin typeface="Arial"/>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8D743C4112AD4EB50C5549CF6C2911" ma:contentTypeVersion="55" ma:contentTypeDescription="Create a new document." ma:contentTypeScope="" ma:versionID="29c877eec17cd825251844913479f9c6">
  <xsd:schema xmlns:xsd="http://www.w3.org/2001/XMLSchema" xmlns:xs="http://www.w3.org/2001/XMLSchema" xmlns:p="http://schemas.microsoft.com/office/2006/metadata/properties" xmlns:ns2="c990c61c-2270-4ac6-b6aa-da600173ddea" xmlns:ns3="a29ccd68-aefe-46cd-b755-54cd5312f78c" xmlns:ns4="935681af-6077-45be-b964-3a88dc33368a" xmlns:ns5="825bd32e-a98e-4ae6-8c1d-3f47a75d452d" targetNamespace="http://schemas.microsoft.com/office/2006/metadata/properties" ma:root="true" ma:fieldsID="3f3a63d439bbe0fff76f20589c259d68" ns2:_="" ns3:_="" ns4:_="" ns5:_="">
    <xsd:import namespace="c990c61c-2270-4ac6-b6aa-da600173ddea"/>
    <xsd:import namespace="a29ccd68-aefe-46cd-b755-54cd5312f78c"/>
    <xsd:import namespace="935681af-6077-45be-b964-3a88dc33368a"/>
    <xsd:import namespace="825bd32e-a98e-4ae6-8c1d-3f47a75d452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lcf76f155ced4ddcb4097134ff3c332f" minOccurs="0"/>
                <xsd:element ref="ns4:TaxCatchAll" minOccurs="0"/>
                <xsd:element ref="ns5:SharedWithUsers" minOccurs="0"/>
                <xsd:element ref="ns5:SharedWithDetails" minOccurs="0"/>
                <xsd:element ref="ns2:MediaServiceSearchPropertie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0c61c-2270-4ac6-b6aa-da600173dd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9ccd68-aefe-46cd-b755-54cd5312f78c" elementFormDefault="qualified">
    <xsd:import namespace="http://schemas.microsoft.com/office/2006/documentManagement/types"/>
    <xsd:import namespace="http://schemas.microsoft.com/office/infopath/2007/PartnerControls"/>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42a17cc-bb30-4097-b92b-ca156641f7c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5681af-6077-45be-b964-3a88dc3336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4841ab3-61f5-4c51-84da-f428ad103aa0}" ma:internalName="TaxCatchAll" ma:readOnly="false" ma:showField="CatchAllData" ma:web="935681af-6077-45be-b964-3a88dc3336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5bd32e-a98e-4ae6-8c1d-3f47a75d452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35681af-6077-45be-b964-3a88dc33368a" xsi:nil="true"/>
    <lcf76f155ced4ddcb4097134ff3c332f xmlns="a29ccd68-aefe-46cd-b755-54cd5312f78c">
      <Terms xmlns="http://schemas.microsoft.com/office/infopath/2007/PartnerControls"/>
    </lcf76f155ced4ddcb4097134ff3c332f>
    <SharedWithUsers xmlns="825bd32e-a98e-4ae6-8c1d-3f47a75d452d">
      <UserInfo>
        <DisplayName/>
        <AccountId xsi:nil="true"/>
        <AccountType/>
      </UserInfo>
    </SharedWithUsers>
  </documentManagement>
</p:properties>
</file>

<file path=customXml/itemProps1.xml><?xml version="1.0" encoding="utf-8"?>
<ds:datastoreItem xmlns:ds="http://schemas.openxmlformats.org/officeDocument/2006/customXml" ds:itemID="{B3846533-9DE4-435D-ABFE-9540806B3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0c61c-2270-4ac6-b6aa-da600173ddea"/>
    <ds:schemaRef ds:uri="a29ccd68-aefe-46cd-b755-54cd5312f78c"/>
    <ds:schemaRef ds:uri="935681af-6077-45be-b964-3a88dc33368a"/>
    <ds:schemaRef ds:uri="825bd32e-a98e-4ae6-8c1d-3f47a75d4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663C02-2EB6-469D-BA63-35B08F331A30}">
  <ds:schemaRefs>
    <ds:schemaRef ds:uri="http://schemas.microsoft.com/sharepoint/v3/contenttype/forms"/>
  </ds:schemaRefs>
</ds:datastoreItem>
</file>

<file path=customXml/itemProps3.xml><?xml version="1.0" encoding="utf-8"?>
<ds:datastoreItem xmlns:ds="http://schemas.openxmlformats.org/officeDocument/2006/customXml" ds:itemID="{6ECC1F34-D995-4DDD-BBB1-36FBD3B8A6C1}">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infopath/2007/PartnerControls"/>
    <ds:schemaRef ds:uri="http://purl.org/dc/dcmitype/"/>
    <ds:schemaRef ds:uri="c990c61c-2270-4ac6-b6aa-da600173ddea"/>
    <ds:schemaRef ds:uri="825bd32e-a98e-4ae6-8c1d-3f47a75d452d"/>
    <ds:schemaRef ds:uri="935681af-6077-45be-b964-3a88dc33368a"/>
    <ds:schemaRef ds:uri="a29ccd68-aefe-46cd-b755-54cd5312f78c"/>
  </ds:schemaRefs>
</ds:datastoreItem>
</file>

<file path=docProps/app.xml><?xml version="1.0" encoding="utf-8"?>
<Properties xmlns="http://schemas.openxmlformats.org/officeDocument/2006/extended-properties" xmlns:vt="http://schemas.openxmlformats.org/officeDocument/2006/docPropsVTypes">
  <Template>TF00001244</Template>
  <TotalTime>200</TotalTime>
  <Words>1764</Words>
  <Application>Microsoft Office PowerPoint</Application>
  <PresentationFormat>Widescreen</PresentationFormat>
  <Paragraphs>132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Black</vt:lpstr>
      <vt:lpstr>Corbel</vt:lpstr>
      <vt:lpstr>Feathered</vt:lpstr>
      <vt:lpstr>Call for Proposals 2026-2027 </vt:lpstr>
      <vt:lpstr>About Our Logo</vt:lpstr>
      <vt:lpstr>Our Vision</vt:lpstr>
      <vt:lpstr>Our Mission</vt:lpstr>
      <vt:lpstr>Indigenous Skills and Employment Training (ISET)</vt:lpstr>
      <vt:lpstr>Indigenous Skills and Employment Training (ISET)</vt:lpstr>
      <vt:lpstr>Indigenous Skills and Employment Training (ISET)</vt:lpstr>
      <vt:lpstr>ISET Priorities</vt:lpstr>
      <vt:lpstr>ISET Priorities</vt:lpstr>
      <vt:lpstr>ISET Priorities</vt:lpstr>
      <vt:lpstr>Additional Programs</vt:lpstr>
      <vt:lpstr>Considerations</vt:lpstr>
      <vt:lpstr>Proposals will be given consideration based on the history of meeting Miziwe Biik project requirements.</vt:lpstr>
      <vt:lpstr>Criteria</vt:lpstr>
      <vt:lpstr>Criteria</vt:lpstr>
      <vt:lpstr>Eligibility for Programs and Services</vt:lpstr>
      <vt:lpstr>Guidelines</vt:lpstr>
      <vt:lpstr>Guidelines</vt:lpstr>
      <vt:lpstr>Guidelines</vt:lpstr>
      <vt:lpstr>The Miziwe Biik Grant Application Form is available on our website</vt:lpstr>
      <vt:lpstr>Hiring Process</vt:lpstr>
      <vt:lpstr>Hiring Process</vt:lpstr>
      <vt:lpstr>Appeal Process</vt:lpstr>
      <vt:lpstr>Trainee Files</vt:lpstr>
      <vt:lpstr>Call For Proposals</vt:lpstr>
      <vt:lpstr>Call For Proposals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Savanna Chiblow</dc:creator>
  <cp:lastModifiedBy>Ashley Boakye</cp:lastModifiedBy>
  <cp:revision>31</cp:revision>
  <cp:lastPrinted>2020-07-30T15:31:00Z</cp:lastPrinted>
  <dcterms:created xsi:type="dcterms:W3CDTF">2015-02-11T21:49:57Z</dcterms:created>
  <dcterms:modified xsi:type="dcterms:W3CDTF">2025-07-29T12:57:34Z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0x010100F88D743C4112AD4EB50C5549CF6C2911</vt:lpwstr>
  </property>
  <property fmtid="{D5CDD505-2E9C-101B-9397-08002B2CF9AE}" pid="3" name="MediaServiceImageTags">
    <vt:lpwstr/>
  </property>
  <property fmtid="{D5CDD505-2E9C-101B-9397-08002B2CF9AE}" pid="4" name="GUID">
    <vt:lpwstr>b0e57b4b-c8fb-4fe3-a032-b2ac35e4946e</vt:lpwstr>
  </property>
  <property fmtid="{D5CDD505-2E9C-101B-9397-08002B2CF9AE}" pid="5" name="xd_Signature">
    <vt:bool>false</vt:bool>
  </property>
  <property fmtid="{D5CDD505-2E9C-101B-9397-08002B2CF9AE}" pid="6" name="xd_ProgID">
    <vt:lpwstr/>
  </property>
  <property fmtid="{D5CDD505-2E9C-101B-9397-08002B2CF9AE}" pid="7" name="SharedWithUsers">
    <vt:lpwstr/>
  </property>
  <property fmtid="{D5CDD505-2E9C-101B-9397-08002B2CF9AE}" pid="8" name="TriggerFlowInfo">
    <vt:lpwstr/>
  </property>
  <property fmtid="{D5CDD505-2E9C-101B-9397-08002B2CF9AE}" pid="9" name="lcf76f155ced4ddcb4097134ff3c332f">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